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301" r:id="rId7"/>
    <p:sldId id="303" r:id="rId8"/>
    <p:sldId id="304" r:id="rId9"/>
    <p:sldId id="308" r:id="rId10"/>
    <p:sldId id="307" r:id="rId11"/>
    <p:sldId id="302" r:id="rId12"/>
    <p:sldId id="258" r:id="rId13"/>
    <p:sldId id="265" r:id="rId14"/>
    <p:sldId id="264" r:id="rId15"/>
    <p:sldId id="263" r:id="rId16"/>
    <p:sldId id="266" r:id="rId17"/>
    <p:sldId id="279" r:id="rId18"/>
    <p:sldId id="259" r:id="rId19"/>
    <p:sldId id="275" r:id="rId20"/>
    <p:sldId id="274" r:id="rId21"/>
    <p:sldId id="280" r:id="rId22"/>
    <p:sldId id="281" r:id="rId23"/>
    <p:sldId id="309" r:id="rId24"/>
    <p:sldId id="310" r:id="rId25"/>
    <p:sldId id="285" r:id="rId26"/>
    <p:sldId id="287" r:id="rId27"/>
    <p:sldId id="291"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15-9-2020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D636C07-7E76-46D3-B86B-6AF7C60E533E}" type="datetimeFigureOut">
              <a:rPr lang="nl-NL" smtClean="0"/>
              <a:t>15-9-2020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D636C07-7E76-46D3-B86B-6AF7C60E533E}" type="datetimeFigureOut">
              <a:rPr lang="nl-NL" smtClean="0"/>
              <a:t>15-9-2020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15-9-2020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15-9-2020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15-9-2020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t>15-9-2020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Praktijk Opleiders Cursus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58988"/>
            <a:ext cx="3600401" cy="312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3" y="3797184"/>
            <a:ext cx="3825347" cy="2584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4543"/>
            <a:ext cx="2880320" cy="199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p:cNvPicPr>
            <a:picLocks noChangeAspect="1"/>
          </p:cNvPicPr>
          <p:nvPr/>
        </p:nvPicPr>
        <p:blipFill>
          <a:blip r:embed="rId5"/>
          <a:stretch>
            <a:fillRect/>
          </a:stretch>
        </p:blipFill>
        <p:spPr>
          <a:xfrm>
            <a:off x="4788024" y="836712"/>
            <a:ext cx="3200400" cy="1428750"/>
          </a:xfrm>
          <a:prstGeom prst="rect">
            <a:avLst/>
          </a:prstGeom>
        </p:spPr>
      </p:pic>
    </p:spTree>
    <p:extLst>
      <p:ext uri="{BB962C8B-B14F-4D97-AF65-F5344CB8AC3E}">
        <p14:creationId xmlns:p14="http://schemas.microsoft.com/office/powerpoint/2010/main" val="219809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332656"/>
            <a:ext cx="3744416" cy="1152128"/>
          </a:xfrm>
        </p:spPr>
        <p:txBody>
          <a:bodyPr/>
          <a:lstStyle/>
          <a:p>
            <a:r>
              <a:rPr lang="nl-NL" dirty="0"/>
              <a:t>Communiceren</a:t>
            </a:r>
          </a:p>
        </p:txBody>
      </p:sp>
      <p:sp>
        <p:nvSpPr>
          <p:cNvPr id="3" name="Tijdelijke aanduiding voor inhoud 2"/>
          <p:cNvSpPr>
            <a:spLocks noGrp="1"/>
          </p:cNvSpPr>
          <p:nvPr>
            <p:ph idx="1"/>
          </p:nvPr>
        </p:nvSpPr>
        <p:spPr>
          <a:xfrm>
            <a:off x="467544" y="2132856"/>
            <a:ext cx="8219256" cy="3993307"/>
          </a:xfrm>
        </p:spPr>
        <p:txBody>
          <a:bodyPr>
            <a:normAutofit/>
          </a:bodyPr>
          <a:lstStyle/>
          <a:p>
            <a:pPr marL="0" indent="0">
              <a:buNone/>
            </a:pPr>
            <a:r>
              <a:rPr lang="nl-NL" dirty="0"/>
              <a:t>Ideeën en meningen in begrijpelijke taal aan anderen duidelijk maken.</a:t>
            </a:r>
          </a:p>
          <a:p>
            <a:pPr marL="0" indent="0">
              <a:buNone/>
            </a:pPr>
            <a:endParaRPr lang="nl-NL" dirty="0"/>
          </a:p>
          <a:p>
            <a:pPr marL="0" indent="0">
              <a:buNone/>
            </a:pPr>
            <a:r>
              <a:rPr lang="nl-NL" dirty="0"/>
              <a:t>Als het zo eenvoudig was, dan ontstonden en geen misverstanden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5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0766" y="332656"/>
            <a:ext cx="3589345" cy="1152128"/>
          </a:xfrm>
        </p:spPr>
        <p:txBody>
          <a:bodyPr>
            <a:normAutofit fontScale="90000"/>
          </a:bodyPr>
          <a:lstStyle/>
          <a:p>
            <a:r>
              <a:rPr lang="nl-NL" dirty="0"/>
              <a:t>Communiceren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68" y="2142180"/>
            <a:ext cx="4187560" cy="420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55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332656"/>
            <a:ext cx="3744416" cy="1152128"/>
          </a:xfrm>
        </p:spPr>
        <p:txBody>
          <a:bodyPr/>
          <a:lstStyle/>
          <a:p>
            <a:r>
              <a:rPr lang="nl-NL" dirty="0"/>
              <a:t>Communiceren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2492896"/>
            <a:ext cx="5121200" cy="339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55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332656"/>
            <a:ext cx="3744416" cy="1080120"/>
          </a:xfrm>
        </p:spPr>
        <p:txBody>
          <a:bodyPr/>
          <a:lstStyle/>
          <a:p>
            <a:r>
              <a:rPr lang="nl-NL" dirty="0"/>
              <a:t>Communiceren</a:t>
            </a:r>
          </a:p>
        </p:txBody>
      </p:sp>
      <p:sp>
        <p:nvSpPr>
          <p:cNvPr id="3" name="Tijdelijke aanduiding voor inhoud 2"/>
          <p:cNvSpPr>
            <a:spLocks noGrp="1"/>
          </p:cNvSpPr>
          <p:nvPr>
            <p:ph idx="1"/>
          </p:nvPr>
        </p:nvSpPr>
        <p:spPr>
          <a:xfrm>
            <a:off x="467544" y="2132856"/>
            <a:ext cx="8219256" cy="3993307"/>
          </a:xfrm>
        </p:spPr>
        <p:txBody>
          <a:bodyPr>
            <a:normAutofit/>
          </a:bodyPr>
          <a:lstStyle/>
          <a:p>
            <a:pPr marL="0" indent="0">
              <a:buNone/>
            </a:pPr>
            <a:r>
              <a:rPr lang="nl-NL" b="1" dirty="0"/>
              <a:t>Kern van het verhaal:</a:t>
            </a:r>
          </a:p>
          <a:p>
            <a:pPr marL="0" indent="0">
              <a:buNone/>
            </a:pPr>
            <a:endParaRPr lang="nl-NL" dirty="0"/>
          </a:p>
          <a:p>
            <a:pPr marL="0" indent="0">
              <a:buNone/>
            </a:pPr>
            <a:r>
              <a:rPr lang="nl-NL" dirty="0"/>
              <a:t>Denk na hoe een ander je hoort en ziet tijdens het communiceren!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761" y="3997873"/>
            <a:ext cx="2916749" cy="211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83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Communiceren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925365"/>
            <a:ext cx="4924632" cy="482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50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Luisteren</a:t>
            </a:r>
          </a:p>
        </p:txBody>
      </p:sp>
      <p:sp>
        <p:nvSpPr>
          <p:cNvPr id="3" name="Tijdelijke aanduiding voor inhoud 2"/>
          <p:cNvSpPr>
            <a:spLocks noGrp="1"/>
          </p:cNvSpPr>
          <p:nvPr>
            <p:ph idx="1"/>
          </p:nvPr>
        </p:nvSpPr>
        <p:spPr>
          <a:xfrm>
            <a:off x="467544" y="2132856"/>
            <a:ext cx="8219256" cy="3993307"/>
          </a:xfrm>
        </p:spPr>
        <p:txBody>
          <a:bodyPr>
            <a:normAutofit lnSpcReduction="10000"/>
          </a:bodyPr>
          <a:lstStyle/>
          <a:p>
            <a:pPr marL="0" indent="0">
              <a:buNone/>
            </a:pPr>
            <a:r>
              <a:rPr lang="nl-NL" dirty="0"/>
              <a:t>Actief luisteren is een vaardigheid die nodig is om goed te communiceren.</a:t>
            </a:r>
          </a:p>
          <a:p>
            <a:pPr marL="0" indent="0">
              <a:buNone/>
            </a:pPr>
            <a:endParaRPr lang="nl-NL" dirty="0"/>
          </a:p>
          <a:p>
            <a:pPr marL="0" indent="0">
              <a:buNone/>
            </a:pPr>
            <a:r>
              <a:rPr lang="nl-NL" dirty="0"/>
              <a:t>Actief luisteren betekent dat je activiteiten onderneemt om na te gaan dat:</a:t>
            </a:r>
          </a:p>
          <a:p>
            <a:pPr>
              <a:buFont typeface="Arial" charset="0"/>
              <a:buChar char="•"/>
            </a:pPr>
            <a:r>
              <a:rPr lang="nl-NL" dirty="0"/>
              <a:t>Wat je wilde zeggen ook zo is overgekomen</a:t>
            </a:r>
          </a:p>
          <a:p>
            <a:pPr>
              <a:buFont typeface="Arial" charset="0"/>
              <a:buChar char="•"/>
            </a:pPr>
            <a:r>
              <a:rPr lang="nl-NL" dirty="0"/>
              <a:t>Wat je hoorde, datgene was wat de ander bedoelde over te brengen.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04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Luisteren</a:t>
            </a:r>
          </a:p>
        </p:txBody>
      </p:sp>
      <p:sp>
        <p:nvSpPr>
          <p:cNvPr id="3" name="Tijdelijke aanduiding voor inhoud 2"/>
          <p:cNvSpPr>
            <a:spLocks noGrp="1"/>
          </p:cNvSpPr>
          <p:nvPr>
            <p:ph idx="1"/>
          </p:nvPr>
        </p:nvSpPr>
        <p:spPr>
          <a:xfrm>
            <a:off x="467544" y="2132856"/>
            <a:ext cx="8219256" cy="3993307"/>
          </a:xfrm>
        </p:spPr>
        <p:txBody>
          <a:bodyPr>
            <a:normAutofit/>
          </a:bodyPr>
          <a:lstStyle/>
          <a:p>
            <a:pPr marL="0" indent="0">
              <a:buNone/>
            </a:pPr>
            <a:r>
              <a:rPr lang="nl-NL" dirty="0"/>
              <a:t>Er zijn een drietal luistervaardigheden te onderscheiden:</a:t>
            </a:r>
          </a:p>
          <a:p>
            <a:pPr>
              <a:buFont typeface="Arial" charset="0"/>
              <a:buChar char="•"/>
            </a:pPr>
            <a:r>
              <a:rPr lang="nl-NL" dirty="0"/>
              <a:t>Niet sturende luistervaardigheden;</a:t>
            </a:r>
          </a:p>
          <a:p>
            <a:pPr>
              <a:buFont typeface="Arial" charset="0"/>
              <a:buChar char="•"/>
            </a:pPr>
            <a:r>
              <a:rPr lang="nl-NL" dirty="0"/>
              <a:t>Sturende luistervaardigheden;</a:t>
            </a:r>
          </a:p>
          <a:p>
            <a:pPr>
              <a:buFont typeface="Arial" charset="0"/>
              <a:buChar char="•"/>
            </a:pPr>
            <a:r>
              <a:rPr lang="nl-NL" dirty="0"/>
              <a:t>Regelende luistervaardigheden</a:t>
            </a:r>
          </a:p>
          <a:p>
            <a:pPr marL="0" indent="0">
              <a:buNone/>
            </a:pPr>
            <a:endParaRPr lang="nl-NL"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938932"/>
            <a:ext cx="2581274" cy="140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90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Luisteren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a:extLst>
              <a:ext uri="{FF2B5EF4-FFF2-40B4-BE49-F238E27FC236}">
                <a16:creationId xmlns:a16="http://schemas.microsoft.com/office/drawing/2014/main" id="{5094E9FF-FED8-4F2A-8E43-8A030FFCEC33}"/>
              </a:ext>
            </a:extLst>
          </p:cNvPr>
          <p:cNvSpPr txBox="1"/>
          <p:nvPr/>
        </p:nvSpPr>
        <p:spPr>
          <a:xfrm>
            <a:off x="1011246" y="2348880"/>
            <a:ext cx="7121507" cy="3970318"/>
          </a:xfrm>
          <a:prstGeom prst="rect">
            <a:avLst/>
          </a:prstGeom>
          <a:noFill/>
        </p:spPr>
        <p:txBody>
          <a:bodyPr wrap="square" rtlCol="0">
            <a:spAutoFit/>
          </a:bodyPr>
          <a:lstStyle/>
          <a:p>
            <a:r>
              <a:rPr lang="nl-NL" b="1" dirty="0"/>
              <a:t>Niet sturende luistervaardigheden: </a:t>
            </a:r>
            <a:r>
              <a:rPr lang="nl-NL" dirty="0"/>
              <a:t>de ander aankijken, knikken, naar hem toe zitten enz.</a:t>
            </a:r>
          </a:p>
          <a:p>
            <a:endParaRPr lang="nl-NL" dirty="0"/>
          </a:p>
          <a:p>
            <a:r>
              <a:rPr lang="nl-NL" b="1" dirty="0"/>
              <a:t>Sturende luistervaardigheden: </a:t>
            </a:r>
            <a:r>
              <a:rPr lang="nl-NL" dirty="0"/>
              <a:t>als ik het goed begrijp dan…..</a:t>
            </a:r>
          </a:p>
          <a:p>
            <a:endParaRPr lang="nl-NL" dirty="0"/>
          </a:p>
          <a:p>
            <a:endParaRPr lang="nl-NL" dirty="0"/>
          </a:p>
          <a:p>
            <a:r>
              <a:rPr lang="nl-NL" b="1" dirty="0"/>
              <a:t>Regelende luistervaardigheden:</a:t>
            </a:r>
            <a:r>
              <a:rPr lang="nl-NL" dirty="0"/>
              <a:t> deze luistervaardigheden geven duidelijkheid aan het gesprek….we zitten hier bij elkaar om….het doel van dit gesprek is…</a:t>
            </a:r>
          </a:p>
          <a:p>
            <a:endParaRPr lang="nl-NL" dirty="0"/>
          </a:p>
          <a:p>
            <a:endParaRPr lang="nl-NL" dirty="0"/>
          </a:p>
          <a:p>
            <a:endParaRPr lang="nl-NL" dirty="0"/>
          </a:p>
          <a:p>
            <a:endParaRPr lang="nl-NL" dirty="0"/>
          </a:p>
          <a:p>
            <a:r>
              <a:rPr lang="nl-NL" dirty="0"/>
              <a:t>Geef drie voorbeelden uit je praktijk.</a:t>
            </a:r>
          </a:p>
        </p:txBody>
      </p:sp>
    </p:spTree>
    <p:extLst>
      <p:ext uri="{BB962C8B-B14F-4D97-AF65-F5344CB8AC3E}">
        <p14:creationId xmlns:p14="http://schemas.microsoft.com/office/powerpoint/2010/main" val="303290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Luisteren</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0"/>
            <a:ext cx="6250471" cy="722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25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Vragen stellen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pPr marL="0" indent="0">
              <a:buNone/>
            </a:pPr>
            <a:endParaRPr lang="nl-NL" dirty="0"/>
          </a:p>
          <a:p>
            <a:pPr marL="0" indent="0">
              <a:buNone/>
            </a:pPr>
            <a:r>
              <a:rPr lang="nl-NL" b="1" dirty="0"/>
              <a:t>Samenvatten!!</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08920"/>
            <a:ext cx="6048316" cy="25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05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Programma</a:t>
            </a:r>
          </a:p>
        </p:txBody>
      </p:sp>
      <p:sp>
        <p:nvSpPr>
          <p:cNvPr id="3" name="Tijdelijke aanduiding voor inhoud 2"/>
          <p:cNvSpPr>
            <a:spLocks noGrp="1"/>
          </p:cNvSpPr>
          <p:nvPr>
            <p:ph idx="1"/>
          </p:nvPr>
        </p:nvSpPr>
        <p:spPr>
          <a:xfrm>
            <a:off x="467544" y="2132856"/>
            <a:ext cx="8219256" cy="3993307"/>
          </a:xfrm>
        </p:spPr>
        <p:txBody>
          <a:bodyPr>
            <a:normAutofit fontScale="92500" lnSpcReduction="20000"/>
          </a:bodyPr>
          <a:lstStyle/>
          <a:p>
            <a:pPr marL="0" indent="0">
              <a:buNone/>
            </a:pPr>
            <a:r>
              <a:rPr lang="nl-NL" dirty="0"/>
              <a:t>Deze periode:</a:t>
            </a:r>
          </a:p>
          <a:p>
            <a:pPr>
              <a:buFont typeface="Arial" charset="0"/>
              <a:buChar char="•"/>
            </a:pPr>
            <a:r>
              <a:rPr lang="nl-NL" dirty="0">
                <a:solidFill>
                  <a:srgbClr val="00B050"/>
                </a:solidFill>
              </a:rPr>
              <a:t>Leren en leerstijlen</a:t>
            </a:r>
          </a:p>
          <a:p>
            <a:pPr>
              <a:buFont typeface="Arial" charset="0"/>
              <a:buChar char="•"/>
            </a:pPr>
            <a:r>
              <a:rPr lang="nl-NL" dirty="0">
                <a:solidFill>
                  <a:srgbClr val="00B050"/>
                </a:solidFill>
              </a:rPr>
              <a:t>Toepassen leren en leerstijlen</a:t>
            </a:r>
          </a:p>
          <a:p>
            <a:pPr>
              <a:buFont typeface="Arial" charset="0"/>
              <a:buChar char="•"/>
            </a:pPr>
            <a:r>
              <a:rPr lang="nl-NL" dirty="0"/>
              <a:t>Communiceren</a:t>
            </a:r>
          </a:p>
          <a:p>
            <a:pPr>
              <a:buFont typeface="Arial" charset="0"/>
              <a:buChar char="•"/>
            </a:pPr>
            <a:r>
              <a:rPr lang="nl-NL" dirty="0"/>
              <a:t>Conflicten</a:t>
            </a:r>
          </a:p>
          <a:p>
            <a:pPr>
              <a:buFont typeface="Arial" charset="0"/>
              <a:buChar char="•"/>
            </a:pPr>
            <a:r>
              <a:rPr lang="nl-NL" dirty="0"/>
              <a:t>Instrueren </a:t>
            </a:r>
          </a:p>
          <a:p>
            <a:pPr>
              <a:buFont typeface="Arial" charset="0"/>
              <a:buChar char="•"/>
            </a:pPr>
            <a:r>
              <a:rPr lang="nl-NL" dirty="0"/>
              <a:t>Beoordelen</a:t>
            </a:r>
          </a:p>
          <a:p>
            <a:pPr>
              <a:buFont typeface="Arial" charset="0"/>
              <a:buChar char="•"/>
            </a:pPr>
            <a:r>
              <a:rPr lang="nl-NL" dirty="0"/>
              <a:t>Afronden evaluatie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3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8B06E-A8A8-4296-AF5F-E964C0B43D00}"/>
              </a:ext>
            </a:extLst>
          </p:cNvPr>
          <p:cNvSpPr>
            <a:spLocks noGrp="1"/>
          </p:cNvSpPr>
          <p:nvPr>
            <p:ph type="title"/>
          </p:nvPr>
        </p:nvSpPr>
        <p:spPr/>
        <p:txBody>
          <a:bodyPr/>
          <a:lstStyle/>
          <a:p>
            <a:r>
              <a:rPr lang="nl-NL" dirty="0"/>
              <a:t>Vragen stellen</a:t>
            </a:r>
          </a:p>
        </p:txBody>
      </p:sp>
      <p:sp>
        <p:nvSpPr>
          <p:cNvPr id="3" name="Tijdelijke aanduiding voor inhoud 2">
            <a:extLst>
              <a:ext uri="{FF2B5EF4-FFF2-40B4-BE49-F238E27FC236}">
                <a16:creationId xmlns:a16="http://schemas.microsoft.com/office/drawing/2014/main" id="{CFED507B-0740-4CAD-B06C-19CAEEEFE994}"/>
              </a:ext>
            </a:extLst>
          </p:cNvPr>
          <p:cNvSpPr>
            <a:spLocks noGrp="1"/>
          </p:cNvSpPr>
          <p:nvPr>
            <p:ph idx="1"/>
          </p:nvPr>
        </p:nvSpPr>
        <p:spPr/>
        <p:txBody>
          <a:bodyPr/>
          <a:lstStyle/>
          <a:p>
            <a:r>
              <a:rPr lang="nl-NL" dirty="0"/>
              <a:t>De tweede belangrijke vaardigheid bij doelgericht communiceren is vragen stellen.</a:t>
            </a:r>
          </a:p>
          <a:p>
            <a:r>
              <a:rPr lang="nl-NL" dirty="0"/>
              <a:t>Vragen stellen hoort bij de sturende luistervaardigheden. Door vragen te stellen krijg je concrete informatie en daardoor een goed beeld van de situatie. </a:t>
            </a:r>
          </a:p>
          <a:p>
            <a:endParaRPr lang="nl-NL" dirty="0"/>
          </a:p>
          <a:p>
            <a:r>
              <a:rPr lang="nl-NL" dirty="0"/>
              <a:t>Lees pagina 27,28 en 29 uit je POC bundel</a:t>
            </a:r>
          </a:p>
        </p:txBody>
      </p:sp>
    </p:spTree>
    <p:extLst>
      <p:ext uri="{BB962C8B-B14F-4D97-AF65-F5344CB8AC3E}">
        <p14:creationId xmlns:p14="http://schemas.microsoft.com/office/powerpoint/2010/main" val="157893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BB8CE-B506-48FF-B468-9FA969C49F96}"/>
              </a:ext>
            </a:extLst>
          </p:cNvPr>
          <p:cNvSpPr>
            <a:spLocks noGrp="1"/>
          </p:cNvSpPr>
          <p:nvPr>
            <p:ph type="title"/>
          </p:nvPr>
        </p:nvSpPr>
        <p:spPr/>
        <p:txBody>
          <a:bodyPr/>
          <a:lstStyle/>
          <a:p>
            <a:r>
              <a:rPr lang="nl-NL" dirty="0"/>
              <a:t>Gesprek voeren</a:t>
            </a:r>
          </a:p>
        </p:txBody>
      </p:sp>
      <p:sp>
        <p:nvSpPr>
          <p:cNvPr id="3" name="Tijdelijke aanduiding voor inhoud 2">
            <a:extLst>
              <a:ext uri="{FF2B5EF4-FFF2-40B4-BE49-F238E27FC236}">
                <a16:creationId xmlns:a16="http://schemas.microsoft.com/office/drawing/2014/main" id="{DAB509E9-374B-4222-8FD0-95BF8721A981}"/>
              </a:ext>
            </a:extLst>
          </p:cNvPr>
          <p:cNvSpPr>
            <a:spLocks noGrp="1"/>
          </p:cNvSpPr>
          <p:nvPr>
            <p:ph idx="1"/>
          </p:nvPr>
        </p:nvSpPr>
        <p:spPr/>
        <p:txBody>
          <a:bodyPr>
            <a:normAutofit fontScale="92500"/>
          </a:bodyPr>
          <a:lstStyle/>
          <a:p>
            <a:r>
              <a:rPr lang="nl-NL" dirty="0"/>
              <a:t>Bereid een doelgericht gesprek altijd goed voor!</a:t>
            </a:r>
          </a:p>
          <a:p>
            <a:endParaRPr lang="nl-NL" dirty="0"/>
          </a:p>
          <a:p>
            <a:r>
              <a:rPr lang="nl-NL" dirty="0"/>
              <a:t>Een doelgericht gesprek is opgebouwd uit een viertal fasen. De vier fasen zijn:</a:t>
            </a:r>
          </a:p>
          <a:p>
            <a:r>
              <a:rPr lang="nl-NL" dirty="0"/>
              <a:t>1 openen;</a:t>
            </a:r>
          </a:p>
          <a:p>
            <a:r>
              <a:rPr lang="nl-NL" dirty="0"/>
              <a:t>2 informatie uitwisselen;</a:t>
            </a:r>
          </a:p>
          <a:p>
            <a:r>
              <a:rPr lang="nl-NL" dirty="0"/>
              <a:t>3 naar het doel toe stappen;</a:t>
            </a:r>
          </a:p>
          <a:p>
            <a:r>
              <a:rPr lang="nl-NL" dirty="0"/>
              <a:t>4 afsluiten.</a:t>
            </a:r>
          </a:p>
        </p:txBody>
      </p:sp>
      <p:pic>
        <p:nvPicPr>
          <p:cNvPr id="4" name="Afbeelding 3">
            <a:extLst>
              <a:ext uri="{FF2B5EF4-FFF2-40B4-BE49-F238E27FC236}">
                <a16:creationId xmlns:a16="http://schemas.microsoft.com/office/drawing/2014/main" id="{6F398D90-BCE3-41DA-927E-E7E2905327CC}"/>
              </a:ext>
            </a:extLst>
          </p:cNvPr>
          <p:cNvPicPr>
            <a:picLocks noChangeAspect="1"/>
          </p:cNvPicPr>
          <p:nvPr/>
        </p:nvPicPr>
        <p:blipFill>
          <a:blip r:embed="rId2"/>
          <a:stretch>
            <a:fillRect/>
          </a:stretch>
        </p:blipFill>
        <p:spPr>
          <a:xfrm>
            <a:off x="386862" y="186715"/>
            <a:ext cx="1883827" cy="1304657"/>
          </a:xfrm>
          <a:prstGeom prst="rect">
            <a:avLst/>
          </a:prstGeom>
        </p:spPr>
      </p:pic>
    </p:spTree>
    <p:extLst>
      <p:ext uri="{BB962C8B-B14F-4D97-AF65-F5344CB8AC3E}">
        <p14:creationId xmlns:p14="http://schemas.microsoft.com/office/powerpoint/2010/main" val="196108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Gesprek voeren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2838"/>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683568" y="2276872"/>
            <a:ext cx="8003232" cy="3384375"/>
          </a:xfrm>
        </p:spPr>
        <p:txBody>
          <a:bodyPr>
            <a:normAutofit fontScale="85000" lnSpcReduction="10000"/>
          </a:bodyPr>
          <a:lstStyle/>
          <a:p>
            <a:pPr marL="0" indent="0">
              <a:buNone/>
            </a:pPr>
            <a:r>
              <a:rPr lang="nl-NL" dirty="0"/>
              <a:t>Hoe wil je het aanpakken?</a:t>
            </a:r>
          </a:p>
          <a:p>
            <a:pPr>
              <a:buFont typeface="Arial" charset="0"/>
              <a:buChar char="•"/>
            </a:pPr>
            <a:r>
              <a:rPr lang="nl-NL" dirty="0"/>
              <a:t>Openen (vertel waar je over wilt praten)</a:t>
            </a:r>
          </a:p>
          <a:p>
            <a:pPr>
              <a:buFont typeface="Arial" charset="0"/>
              <a:buChar char="•"/>
            </a:pPr>
            <a:r>
              <a:rPr lang="nl-NL" dirty="0"/>
              <a:t>Informatie uitwisselen (vraag om informatie of geef informatie)</a:t>
            </a:r>
          </a:p>
          <a:p>
            <a:pPr>
              <a:buFont typeface="Arial" charset="0"/>
              <a:buChar char="•"/>
            </a:pPr>
            <a:r>
              <a:rPr lang="nl-NL" dirty="0"/>
              <a:t>Naar het doel toe stappen (stimuleer om mee te denken aan een oplossing of aanpak van de inhoud van het gesprek)</a:t>
            </a:r>
          </a:p>
          <a:p>
            <a:pPr>
              <a:buFont typeface="Arial" charset="0"/>
              <a:buChar char="•"/>
            </a:pPr>
            <a:r>
              <a:rPr lang="nl-NL" dirty="0"/>
              <a:t>Afsluiten (samenvatten/afspraken)</a:t>
            </a:r>
          </a:p>
        </p:txBody>
      </p:sp>
    </p:spTree>
    <p:extLst>
      <p:ext uri="{BB962C8B-B14F-4D97-AF65-F5344CB8AC3E}">
        <p14:creationId xmlns:p14="http://schemas.microsoft.com/office/powerpoint/2010/main" val="28371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Gesprek voeren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2838"/>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683568" y="2276872"/>
            <a:ext cx="8003232" cy="3384375"/>
          </a:xfrm>
        </p:spPr>
        <p:txBody>
          <a:bodyPr>
            <a:normAutofit fontScale="55000" lnSpcReduction="20000"/>
          </a:bodyPr>
          <a:lstStyle/>
          <a:p>
            <a:pPr marL="0" indent="0">
              <a:buNone/>
            </a:pPr>
            <a:r>
              <a:rPr lang="nl-NL" dirty="0"/>
              <a:t>opdracht</a:t>
            </a:r>
          </a:p>
          <a:p>
            <a:pPr marL="0" indent="0">
              <a:buNone/>
            </a:pPr>
            <a:endParaRPr lang="nl-NL" dirty="0"/>
          </a:p>
          <a:p>
            <a:pPr marL="0" indent="0">
              <a:buNone/>
            </a:pPr>
            <a:r>
              <a:rPr lang="nl-NL" dirty="0"/>
              <a:t>De structuur van een gesprek.  In deze opdracht ga je de opbouw van een gesprek analyseren. Neem een gesprek dat je onlangs met een medewerker of collega hebt gevoerd over een bepaald probleem. </a:t>
            </a:r>
          </a:p>
          <a:p>
            <a:pPr marL="0" indent="0">
              <a:buNone/>
            </a:pPr>
            <a:r>
              <a:rPr lang="nl-NL" dirty="0"/>
              <a:t>a Wat was het probleem? </a:t>
            </a:r>
          </a:p>
          <a:p>
            <a:pPr marL="0" indent="0">
              <a:buNone/>
            </a:pPr>
            <a:r>
              <a:rPr lang="nl-NL" dirty="0"/>
              <a:t>b Hoe ben je het gesprek begonnen? </a:t>
            </a:r>
          </a:p>
          <a:p>
            <a:pPr marL="0" indent="0">
              <a:buNone/>
            </a:pPr>
            <a:r>
              <a:rPr lang="nl-NL" dirty="0"/>
              <a:t>c Hoe reageerde de medewerker of collega? </a:t>
            </a:r>
          </a:p>
          <a:p>
            <a:pPr marL="0" indent="0">
              <a:buNone/>
            </a:pPr>
            <a:r>
              <a:rPr lang="nl-NL" dirty="0"/>
              <a:t>d Hoe heb het gesprek afgesloten? </a:t>
            </a:r>
          </a:p>
          <a:p>
            <a:pPr marL="0" indent="0">
              <a:buNone/>
            </a:pPr>
            <a:r>
              <a:rPr lang="nl-NL" dirty="0"/>
              <a:t>e Herken je in dit gesprek de structuur zoals deze in deze paragraaf is beschreven? </a:t>
            </a:r>
          </a:p>
          <a:p>
            <a:pPr marL="0" indent="0">
              <a:buNone/>
            </a:pPr>
            <a:r>
              <a:rPr lang="nl-NL" dirty="0"/>
              <a:t>f Wat zou je aan de opbouw van dit gesprek kunnen verbeteren?</a:t>
            </a:r>
          </a:p>
        </p:txBody>
      </p:sp>
    </p:spTree>
    <p:extLst>
      <p:ext uri="{BB962C8B-B14F-4D97-AF65-F5344CB8AC3E}">
        <p14:creationId xmlns:p14="http://schemas.microsoft.com/office/powerpoint/2010/main" val="283714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Gesprek voeren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2838"/>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2093636"/>
            <a:ext cx="6280133" cy="4111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28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Herhaling vorige les..</a:t>
            </a:r>
          </a:p>
        </p:txBody>
      </p:sp>
      <p:sp>
        <p:nvSpPr>
          <p:cNvPr id="3" name="Tijdelijke aanduiding voor inhoud 2"/>
          <p:cNvSpPr>
            <a:spLocks noGrp="1"/>
          </p:cNvSpPr>
          <p:nvPr>
            <p:ph idx="1"/>
          </p:nvPr>
        </p:nvSpPr>
        <p:spPr/>
        <p:txBody>
          <a:bodyPr/>
          <a:lstStyle/>
          <a:p>
            <a:r>
              <a:rPr lang="nl-NL" dirty="0"/>
              <a:t>Wat is leren?</a:t>
            </a:r>
          </a:p>
          <a:p>
            <a:pPr marL="0" indent="0">
              <a:buNone/>
            </a:pPr>
            <a:r>
              <a:rPr lang="nl-NL" sz="1800" dirty="0"/>
              <a:t>Leren is het verwerven van nieuwe gedragsmogelijkheden.</a:t>
            </a:r>
          </a:p>
          <a:p>
            <a:pPr marL="0" indent="0">
              <a:buNone/>
            </a:pPr>
            <a:r>
              <a:rPr lang="nl-NL" sz="1800" dirty="0"/>
              <a:t>Leren is het wijzigen van reeds bestaande gedragsmogelijkheden.</a:t>
            </a:r>
          </a:p>
          <a:p>
            <a:endParaRPr lang="nl-NL" dirty="0"/>
          </a:p>
          <a:p>
            <a:r>
              <a:rPr lang="nl-NL" dirty="0"/>
              <a:t>Wat zijn de verschillende leerstijlen?</a:t>
            </a:r>
          </a:p>
          <a:p>
            <a:pPr marL="0" indent="0">
              <a:buNone/>
            </a:pPr>
            <a:r>
              <a:rPr lang="nl-NL" sz="1800" dirty="0"/>
              <a:t>Dromer, denker, beslisser, doener</a:t>
            </a:r>
          </a:p>
          <a:p>
            <a:pPr marL="0" indent="0">
              <a:buNone/>
            </a:pPr>
            <a:endParaRPr lang="nl-NL" sz="1800" dirty="0"/>
          </a:p>
          <a:p>
            <a:r>
              <a:rPr lang="nl-NL" dirty="0"/>
              <a:t>Waarom is het belangrijk om dit te weten?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65396-2EBD-4B9C-9FCD-685BBA2DCBB8}"/>
              </a:ext>
            </a:extLst>
          </p:cNvPr>
          <p:cNvSpPr>
            <a:spLocks noGrp="1"/>
          </p:cNvSpPr>
          <p:nvPr>
            <p:ph type="title"/>
          </p:nvPr>
        </p:nvSpPr>
        <p:spPr/>
        <p:txBody>
          <a:bodyPr/>
          <a:lstStyle/>
          <a:p>
            <a:r>
              <a:rPr lang="nl-NL" dirty="0"/>
              <a:t>Hoe werkt het?</a:t>
            </a:r>
          </a:p>
        </p:txBody>
      </p:sp>
      <p:pic>
        <p:nvPicPr>
          <p:cNvPr id="5" name="Tijdelijke aanduiding voor inhoud 4">
            <a:extLst>
              <a:ext uri="{FF2B5EF4-FFF2-40B4-BE49-F238E27FC236}">
                <a16:creationId xmlns:a16="http://schemas.microsoft.com/office/drawing/2014/main" id="{C183C4D9-52CA-4DD1-95F6-BDC48EB367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522" y="1417637"/>
            <a:ext cx="6673862" cy="5072673"/>
          </a:xfrm>
        </p:spPr>
      </p:pic>
    </p:spTree>
    <p:extLst>
      <p:ext uri="{BB962C8B-B14F-4D97-AF65-F5344CB8AC3E}">
        <p14:creationId xmlns:p14="http://schemas.microsoft.com/office/powerpoint/2010/main" val="336502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29C93-30AA-49B0-815E-394E28E1CB18}"/>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837B3BFA-ABDA-4ECD-B59E-6FAC9F942F57}"/>
              </a:ext>
            </a:extLst>
          </p:cNvPr>
          <p:cNvPicPr>
            <a:picLocks noGrp="1" noChangeAspect="1"/>
          </p:cNvPicPr>
          <p:nvPr>
            <p:ph idx="1"/>
          </p:nvPr>
        </p:nvPicPr>
        <p:blipFill>
          <a:blip r:embed="rId2"/>
          <a:stretch>
            <a:fillRect/>
          </a:stretch>
        </p:blipFill>
        <p:spPr>
          <a:xfrm>
            <a:off x="1763688" y="554371"/>
            <a:ext cx="6219789" cy="6026679"/>
          </a:xfrm>
          <a:prstGeom prst="rect">
            <a:avLst/>
          </a:prstGeom>
        </p:spPr>
      </p:pic>
    </p:spTree>
    <p:extLst>
      <p:ext uri="{BB962C8B-B14F-4D97-AF65-F5344CB8AC3E}">
        <p14:creationId xmlns:p14="http://schemas.microsoft.com/office/powerpoint/2010/main" val="190635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444DD-8652-4620-86E1-24D2817A1556}"/>
              </a:ext>
            </a:extLst>
          </p:cNvPr>
          <p:cNvSpPr>
            <a:spLocks noGrp="1"/>
          </p:cNvSpPr>
          <p:nvPr>
            <p:ph type="title"/>
          </p:nvPr>
        </p:nvSpPr>
        <p:spPr/>
        <p:txBody>
          <a:bodyPr/>
          <a:lstStyle/>
          <a:p>
            <a:r>
              <a:rPr lang="nl-NL" dirty="0"/>
              <a:t>Iedereen heeft een voorkeur</a:t>
            </a:r>
          </a:p>
        </p:txBody>
      </p:sp>
      <p:sp>
        <p:nvSpPr>
          <p:cNvPr id="3" name="Tijdelijke aanduiding voor inhoud 2">
            <a:extLst>
              <a:ext uri="{FF2B5EF4-FFF2-40B4-BE49-F238E27FC236}">
                <a16:creationId xmlns:a16="http://schemas.microsoft.com/office/drawing/2014/main" id="{E46A18B1-5188-4A98-B3CB-19CA85D85451}"/>
              </a:ext>
            </a:extLst>
          </p:cNvPr>
          <p:cNvSpPr>
            <a:spLocks noGrp="1"/>
          </p:cNvSpPr>
          <p:nvPr>
            <p:ph idx="1"/>
          </p:nvPr>
        </p:nvSpPr>
        <p:spPr/>
        <p:txBody>
          <a:bodyPr>
            <a:normAutofit fontScale="92500" lnSpcReduction="20000"/>
          </a:bodyPr>
          <a:lstStyle/>
          <a:p>
            <a:r>
              <a:rPr lang="nl-NL" dirty="0"/>
              <a:t>Doener </a:t>
            </a:r>
            <a:r>
              <a:rPr lang="nl-NL" dirty="0">
                <a:sym typeface="Wingdings" panose="05000000000000000000" pitchFamily="2" charset="2"/>
              </a:rPr>
              <a:t> leren door te doen;</a:t>
            </a:r>
          </a:p>
          <a:p>
            <a:endParaRPr lang="nl-NL" dirty="0">
              <a:sym typeface="Wingdings" panose="05000000000000000000" pitchFamily="2" charset="2"/>
            </a:endParaRPr>
          </a:p>
          <a:p>
            <a:r>
              <a:rPr lang="nl-NL" dirty="0">
                <a:sym typeface="Wingdings" panose="05000000000000000000" pitchFamily="2" charset="2"/>
              </a:rPr>
              <a:t>Denker  Wil eerst nadenken voordat hij tot actie overgaat</a:t>
            </a:r>
          </a:p>
          <a:p>
            <a:endParaRPr lang="nl-NL" dirty="0">
              <a:sym typeface="Wingdings" panose="05000000000000000000" pitchFamily="2" charset="2"/>
            </a:endParaRPr>
          </a:p>
          <a:p>
            <a:r>
              <a:rPr lang="nl-NL" dirty="0">
                <a:sym typeface="Wingdings" panose="05000000000000000000" pitchFamily="2" charset="2"/>
              </a:rPr>
              <a:t>Dromer  Eerst zien hoe het gaat en het daarna zelf doen</a:t>
            </a:r>
          </a:p>
          <a:p>
            <a:endParaRPr lang="nl-NL" dirty="0">
              <a:sym typeface="Wingdings" panose="05000000000000000000" pitchFamily="2" charset="2"/>
            </a:endParaRPr>
          </a:p>
          <a:p>
            <a:r>
              <a:rPr lang="nl-NL" dirty="0">
                <a:sym typeface="Wingdings" panose="05000000000000000000" pitchFamily="2" charset="2"/>
              </a:rPr>
              <a:t>Beslisser  Willen eerst alles weten (theorie) voordat ze aan het werk gaan. </a:t>
            </a:r>
            <a:endParaRPr lang="nl-NL" dirty="0"/>
          </a:p>
        </p:txBody>
      </p:sp>
    </p:spTree>
    <p:extLst>
      <p:ext uri="{BB962C8B-B14F-4D97-AF65-F5344CB8AC3E}">
        <p14:creationId xmlns:p14="http://schemas.microsoft.com/office/powerpoint/2010/main" val="406031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normAutofit fontScale="90000"/>
          </a:bodyPr>
          <a:lstStyle/>
          <a:p>
            <a:r>
              <a:rPr lang="nl-NL" dirty="0"/>
              <a:t>Manieren van leren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9135" y="1925365"/>
            <a:ext cx="7466621" cy="462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72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ED03D-84C6-42D4-9B6E-7B08655992EA}"/>
              </a:ext>
            </a:extLst>
          </p:cNvPr>
          <p:cNvSpPr>
            <a:spLocks noGrp="1"/>
          </p:cNvSpPr>
          <p:nvPr>
            <p:ph type="title"/>
          </p:nvPr>
        </p:nvSpPr>
        <p:spPr/>
        <p:txBody>
          <a:bodyPr/>
          <a:lstStyle/>
          <a:p>
            <a:r>
              <a:rPr lang="nl-NL" dirty="0"/>
              <a:t>Welke leerstijl heb jij?</a:t>
            </a:r>
          </a:p>
        </p:txBody>
      </p:sp>
      <p:sp>
        <p:nvSpPr>
          <p:cNvPr id="3" name="Tijdelijke aanduiding voor inhoud 2">
            <a:extLst>
              <a:ext uri="{FF2B5EF4-FFF2-40B4-BE49-F238E27FC236}">
                <a16:creationId xmlns:a16="http://schemas.microsoft.com/office/drawing/2014/main" id="{9425571B-1793-441F-98CA-8EC5648A4FC3}"/>
              </a:ext>
            </a:extLst>
          </p:cNvPr>
          <p:cNvSpPr>
            <a:spLocks noGrp="1"/>
          </p:cNvSpPr>
          <p:nvPr>
            <p:ph idx="1"/>
          </p:nvPr>
        </p:nvSpPr>
        <p:spPr/>
        <p:txBody>
          <a:bodyPr/>
          <a:lstStyle/>
          <a:p>
            <a:r>
              <a:rPr lang="nl-NL" dirty="0"/>
              <a:t>Wat zegt dit over jou?</a:t>
            </a:r>
          </a:p>
          <a:p>
            <a:endParaRPr lang="nl-NL" dirty="0"/>
          </a:p>
          <a:p>
            <a:r>
              <a:rPr lang="nl-NL" dirty="0"/>
              <a:t>Klopt dit?</a:t>
            </a:r>
          </a:p>
          <a:p>
            <a:endParaRPr lang="nl-NL" dirty="0"/>
          </a:p>
          <a:p>
            <a:r>
              <a:rPr lang="nl-NL" dirty="0"/>
              <a:t>Waar ligt je valkuil?</a:t>
            </a:r>
          </a:p>
        </p:txBody>
      </p:sp>
    </p:spTree>
    <p:extLst>
      <p:ext uri="{BB962C8B-B14F-4D97-AF65-F5344CB8AC3E}">
        <p14:creationId xmlns:p14="http://schemas.microsoft.com/office/powerpoint/2010/main" val="256464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3816424" cy="1152128"/>
          </a:xfrm>
        </p:spPr>
        <p:txBody>
          <a:bodyPr/>
          <a:lstStyle/>
          <a:p>
            <a:r>
              <a:rPr lang="nl-NL" dirty="0"/>
              <a:t>Programma</a:t>
            </a:r>
          </a:p>
        </p:txBody>
      </p:sp>
      <p:sp>
        <p:nvSpPr>
          <p:cNvPr id="3" name="Tijdelijke aanduiding voor inhoud 2"/>
          <p:cNvSpPr>
            <a:spLocks noGrp="1"/>
          </p:cNvSpPr>
          <p:nvPr>
            <p:ph idx="1"/>
          </p:nvPr>
        </p:nvSpPr>
        <p:spPr>
          <a:xfrm>
            <a:off x="467544" y="2132856"/>
            <a:ext cx="8219256" cy="3993307"/>
          </a:xfrm>
        </p:spPr>
        <p:txBody>
          <a:bodyPr>
            <a:normAutofit/>
          </a:bodyPr>
          <a:lstStyle/>
          <a:p>
            <a:pPr marL="0" indent="0">
              <a:buNone/>
            </a:pPr>
            <a:r>
              <a:rPr lang="nl-NL" dirty="0"/>
              <a:t>Vandaag:</a:t>
            </a:r>
          </a:p>
          <a:p>
            <a:pPr marL="0" indent="0">
              <a:buNone/>
            </a:pPr>
            <a:r>
              <a:rPr lang="nl-NL" dirty="0"/>
              <a:t>Communiceren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3"/>
            <a:ext cx="1883263" cy="130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284984"/>
            <a:ext cx="3600400" cy="271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950667"/>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7" ma:contentTypeDescription="Een nieuw document maken." ma:contentTypeScope="" ma:versionID="3987f2e70c8afd74ee6c579d4fd1f5fd">
  <xsd:schema xmlns:xsd="http://www.w3.org/2001/XMLSchema" xmlns:xs="http://www.w3.org/2001/XMLSchema" xmlns:p="http://schemas.microsoft.com/office/2006/metadata/properties" xmlns:ns3="c2e09757-d42c-4fcd-ae27-c71d4b258210" targetNamespace="http://schemas.microsoft.com/office/2006/metadata/properties" ma:root="true" ma:fieldsID="092e3b75000aed4073912aba6db82d9c" ns3:_="">
    <xsd:import namespace="c2e09757-d42c-4fcd-ae27-c71d4b2582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FB07B-76D0-4F45-8CCC-7FCB26EF0B3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2e09757-d42c-4fcd-ae27-c71d4b258210"/>
    <ds:schemaRef ds:uri="http://www.w3.org/XML/1998/namespace"/>
    <ds:schemaRef ds:uri="http://purl.org/dc/dcmitype/"/>
  </ds:schemaRefs>
</ds:datastoreItem>
</file>

<file path=customXml/itemProps2.xml><?xml version="1.0" encoding="utf-8"?>
<ds:datastoreItem xmlns:ds="http://schemas.openxmlformats.org/officeDocument/2006/customXml" ds:itemID="{72FE41BD-483D-4241-98BE-5A67ECE132FB}">
  <ds:schemaRefs>
    <ds:schemaRef ds:uri="http://schemas.microsoft.com/sharepoint/v3/contenttype/forms"/>
  </ds:schemaRefs>
</ds:datastoreItem>
</file>

<file path=customXml/itemProps3.xml><?xml version="1.0" encoding="utf-8"?>
<ds:datastoreItem xmlns:ds="http://schemas.openxmlformats.org/officeDocument/2006/customXml" ds:itemID="{DE80168D-15A7-46C6-B282-10CEF4CC2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686</TotalTime>
  <Words>566</Words>
  <Application>Microsoft Office PowerPoint</Application>
  <PresentationFormat>Diavoorstelling (4:3)</PresentationFormat>
  <Paragraphs>106</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Wingdings</vt:lpstr>
      <vt:lpstr>Office-thema</vt:lpstr>
      <vt:lpstr>Praktijk Opleiders Cursus</vt:lpstr>
      <vt:lpstr>Programma</vt:lpstr>
      <vt:lpstr>Herhaling vorige les..</vt:lpstr>
      <vt:lpstr>Hoe werkt het?</vt:lpstr>
      <vt:lpstr>PowerPoint-presentatie</vt:lpstr>
      <vt:lpstr>Iedereen heeft een voorkeur</vt:lpstr>
      <vt:lpstr>Manieren van leren</vt:lpstr>
      <vt:lpstr>Welke leerstijl heb jij?</vt:lpstr>
      <vt:lpstr>Programma</vt:lpstr>
      <vt:lpstr>Communiceren</vt:lpstr>
      <vt:lpstr>Communiceren</vt:lpstr>
      <vt:lpstr>Communiceren</vt:lpstr>
      <vt:lpstr>Communiceren</vt:lpstr>
      <vt:lpstr>Communiceren</vt:lpstr>
      <vt:lpstr>Luisteren</vt:lpstr>
      <vt:lpstr>Luisteren</vt:lpstr>
      <vt:lpstr>Luisteren</vt:lpstr>
      <vt:lpstr>Luisteren</vt:lpstr>
      <vt:lpstr>Vragen stellen</vt:lpstr>
      <vt:lpstr>Vragen stellen</vt:lpstr>
      <vt:lpstr>Gesprek voeren</vt:lpstr>
      <vt:lpstr>Gesprek voeren</vt:lpstr>
      <vt:lpstr>Gesprek voeren</vt:lpstr>
      <vt:lpstr>Gesprek voeren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Praktijk Opleiders Cursus</dc:title>
  <dc:creator>Robert Soesman</dc:creator>
  <cp:lastModifiedBy>Regien Mendel - ten Napel</cp:lastModifiedBy>
  <cp:revision>69</cp:revision>
  <dcterms:created xsi:type="dcterms:W3CDTF">2015-06-29T11:34:40Z</dcterms:created>
  <dcterms:modified xsi:type="dcterms:W3CDTF">2020-09-15T21:12:06Z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0x01010079793C7D7F3BC946A5F2904ADE47754D</vt:lpwstr>
  </property>
</Properties>
</file>